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66" r:id="rId4"/>
    <p:sldId id="270" r:id="rId5"/>
    <p:sldId id="260" r:id="rId6"/>
    <p:sldId id="259" r:id="rId7"/>
    <p:sldId id="267" r:id="rId8"/>
    <p:sldId id="264" r:id="rId9"/>
    <p:sldId id="273" r:id="rId10"/>
    <p:sldId id="277" r:id="rId11"/>
    <p:sldId id="269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EBB3"/>
    <a:srgbClr val="BAE18F"/>
    <a:srgbClr val="1E3868"/>
    <a:srgbClr val="000000"/>
    <a:srgbClr val="C8DFF8"/>
    <a:srgbClr val="D6E7FA"/>
    <a:srgbClr val="B7D2EF"/>
    <a:srgbClr val="92BAE6"/>
    <a:srgbClr val="315CA9"/>
    <a:srgbClr val="231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788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66984-21F0-7F79-7A0D-6C5E26CA6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F7646-1A08-41CD-5213-D55005993C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65951-820F-1549-BF22-D76F604B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65466-C8A5-46F2-828A-582AF136265A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035D4-FCDB-550D-8C7D-D66F2583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4E9E5-7CB2-8A48-DE88-F201E1CD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D438-9569-4671-9001-BB727212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17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888E-8674-04AD-AB6A-FD40D6EC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C665DA-4F4D-F568-B9B9-BB840E2DA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DEC6D-F7F9-E27D-215D-FA3041886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65466-C8A5-46F2-828A-582AF136265A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7FB0E-AE53-3840-03A9-25116AD0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CEA16-565E-4F67-79CE-D3C91D22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D438-9569-4671-9001-BB727212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2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DD06E-FD08-80A9-DD3D-C0A73007B8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A95F2-6F99-4B7D-541C-3380C1949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5448D-0F63-DB45-9A42-A82A2A530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65466-C8A5-46F2-828A-582AF136265A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EC35C-4AE9-C49C-D583-A5F078538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943A2-20F9-F1C5-E358-DB4E84C4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D438-9569-4671-9001-BB727212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86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B8DBA340-99B4-7FD8-670B-EDAA7E1396F1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12192000" cy="3509963"/>
          </a:xfrm>
          <a:prstGeom prst="rect">
            <a:avLst/>
          </a:prstGeom>
          <a:solidFill>
            <a:srgbClr val="0C2577"/>
          </a:solidFill>
        </p:spPr>
        <p:txBody>
          <a:bodyPr lIns="0" tIns="0" rIns="0" bIns="0">
            <a:normAutofit/>
          </a:bodyPr>
          <a:lstStyle>
            <a:lvl1pPr marL="0" indent="0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None/>
              <a:defRPr sz="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71318" indent="-135659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sz="16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5659" indent="-135659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271318" indent="-135659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sz="16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Clr>
                <a:srgbClr val="0C2577"/>
              </a:buClr>
              <a:defRPr/>
            </a:pPr>
            <a:r>
              <a:rPr lang="en-US">
                <a:solidFill>
                  <a:srgbClr val="0C2577"/>
                </a:solidFill>
                <a:latin typeface="Georgia"/>
              </a:rPr>
              <a:t>..</a:t>
            </a:r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0C831998-710E-345A-70C3-E7C793F813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4852988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2">
            <a:extLst>
              <a:ext uri="{FF2B5EF4-FFF2-40B4-BE49-F238E27FC236}">
                <a16:creationId xmlns:a16="http://schemas.microsoft.com/office/drawing/2014/main" id="{22A8BB57-7D90-6806-25BA-62A0C165E4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19250" y="5013325"/>
            <a:ext cx="5559425" cy="923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IN" altLang="en-US" b="1">
                <a:solidFill>
                  <a:srgbClr val="23298A"/>
                </a:solidFill>
                <a:latin typeface="Georgia" panose="02040502050405020303" pitchFamily="18" charset="0"/>
              </a:rPr>
              <a:t>Dr. Shyama Prasad Mukherjee International Institute of Information Technology, Naya Raipur </a:t>
            </a:r>
            <a:endParaRPr lang="en-US" altLang="en-US" b="1">
              <a:solidFill>
                <a:srgbClr val="23298A"/>
              </a:solidFill>
              <a:latin typeface="Georgia" panose="02040502050405020303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F25D76E-1DE3-89AB-B828-7729EE8E62B8}"/>
              </a:ext>
            </a:extLst>
          </p:cNvPr>
          <p:cNvSpPr txBox="1">
            <a:spLocks/>
          </p:cNvSpPr>
          <p:nvPr userDrawn="1"/>
        </p:nvSpPr>
        <p:spPr>
          <a:xfrm>
            <a:off x="8374063" y="3787775"/>
            <a:ext cx="3171825" cy="4270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000"/>
              <a:t>Date:</a:t>
            </a:r>
          </a:p>
        </p:txBody>
      </p:sp>
      <p:sp>
        <p:nvSpPr>
          <p:cNvPr id="11" name="Tijdelijke aanduiding voor tekst 5"/>
          <p:cNvSpPr>
            <a:spLocks noGrp="1"/>
          </p:cNvSpPr>
          <p:nvPr>
            <p:ph type="body" sz="quarter" idx="13"/>
          </p:nvPr>
        </p:nvSpPr>
        <p:spPr>
          <a:xfrm>
            <a:off x="1" y="3509963"/>
            <a:ext cx="12191999" cy="1011980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35125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2166" y="3787947"/>
            <a:ext cx="6445405" cy="508225"/>
          </a:xfrm>
        </p:spPr>
        <p:txBody>
          <a:bodyPr>
            <a:normAutofit/>
          </a:bodyPr>
          <a:lstStyle>
            <a:lvl1pPr marL="0" marR="0" indent="0" algn="l" defTabSz="685434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rgbClr val="0C2577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476640B-4CA5-0E32-83EF-72FA812313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ctr">
              <a:defRPr sz="1400" b="0" i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>
              <a:defRPr/>
            </a:pPr>
            <a:r>
              <a:rPr lang="en-US"/>
              <a:t>International Institute of Information Technology, </a:t>
            </a:r>
            <a:r>
              <a:rPr lang="en-US" err="1"/>
              <a:t>Naya</a:t>
            </a:r>
            <a:r>
              <a:rPr lang="en-US"/>
              <a:t> Raipur</a:t>
            </a:r>
          </a:p>
        </p:txBody>
      </p:sp>
    </p:spTree>
    <p:extLst>
      <p:ext uri="{BB962C8B-B14F-4D97-AF65-F5344CB8AC3E}">
        <p14:creationId xmlns:p14="http://schemas.microsoft.com/office/powerpoint/2010/main" val="112390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3522-0E68-75E9-FC73-80316C4D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2E56-43DB-F826-A87E-09A55282C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A9452-ED44-DA6D-179B-497699A5D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65466-C8A5-46F2-828A-582AF136265A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72FEB-EC62-13DF-4063-E6A78BABE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30AF5-6436-26D2-62CD-FDAF002F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D438-9569-4671-9001-BB727212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1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4271-5FED-D099-0F1B-62477300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A91FD-991E-3083-F35C-4A3614729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C766A-9502-3781-A0E1-A45070272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65466-C8A5-46F2-828A-582AF136265A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4D319-AF02-5B82-80A7-F6326905B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CB56A-9B39-D045-6B13-86F6D5F0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D438-9569-4671-9001-BB727212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3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0313-5F9C-A8B2-9D12-4405247D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E38D6-2C45-AFBD-021D-4856CDFA9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FE710-AC2C-921B-8958-46CFAE90F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69350-DAAA-FB18-4E99-038D5568E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65466-C8A5-46F2-828A-582AF136265A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E6C3F-CA17-5E1B-914C-241BC3ACD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917EA-F05C-CDAD-B230-CE9F048D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D438-9569-4671-9001-BB727212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98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00A2-E241-2E64-36A9-9699B0B9D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6A17B-E996-32BD-887F-C4A8EF118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FC994-68E4-EE8D-BFFD-D91D85761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7505D7-B9DA-EFF9-7E8F-8A8D0B2A8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54A3C0-8A1A-F9B2-CBDE-A750CC0638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F41DEB-5B1D-883A-F73A-20348B6D8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65466-C8A5-46F2-828A-582AF136265A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F797E7-C8CB-C45C-8224-B1B186927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46E609-3A49-CE2C-D235-5434B0608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D438-9569-4671-9001-BB727212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85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44195-3451-6CC3-D4FF-46902D0EF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10F86-2798-2FE9-82CD-07B38B96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65466-C8A5-46F2-828A-582AF136265A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D4F7C-0A02-E330-FA81-FE46C8A0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77657-A406-223D-4B44-41BAB579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D438-9569-4671-9001-BB727212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20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9E5B1E-F1D7-94A9-092C-A06551413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65466-C8A5-46F2-828A-582AF136265A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34436-90BF-E930-62C9-52FB9B35B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FD718-0055-1107-2349-A8A8E075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D438-9569-4671-9001-BB727212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8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7474-4F9B-8727-A627-82AE1DC9E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F14FE-E379-C9FE-45D1-158221896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EE054-FF6D-42D9-D025-BE6208497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3007F-82B9-0D5C-032B-2B61674F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65466-C8A5-46F2-828A-582AF136265A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D3968-C22D-9D05-2837-442F66BE7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AA35A-11EA-64DE-CB58-4DF643DA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D438-9569-4671-9001-BB727212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2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7DF62-F6EE-A86D-A690-A22847498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415617-D853-E06A-0214-D8AE80C0E4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6FE4B-2823-9E9A-DBEA-347D495C3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C8AB6-8549-8159-E280-BFF48091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65466-C8A5-46F2-828A-582AF136265A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C4C16-D47B-CBB3-FB1F-5E17EEE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3990C-255C-7904-F0E5-A268304A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4D438-9569-4671-9001-BB727212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25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E0D9D5-B28C-A2BD-6F8F-8F03AB72A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34970-AE9E-E858-C235-D75078774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99D13-B4BA-2E12-D173-900E61707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65466-C8A5-46F2-828A-582AF136265A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8E60F-66CB-410C-76D3-18056EB33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EDE5-BD67-D02F-E24B-1D84DAF36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4D438-9569-4671-9001-BB727212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2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6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5">
            <a:extLst>
              <a:ext uri="{FF2B5EF4-FFF2-40B4-BE49-F238E27FC236}">
                <a16:creationId xmlns:a16="http://schemas.microsoft.com/office/drawing/2014/main" id="{8009DFFB-C06D-0899-99B5-A389303B0AC6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0" y="3493742"/>
            <a:ext cx="12192000" cy="1011237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  <p:sp>
        <p:nvSpPr>
          <p:cNvPr id="6147" name="Title 3">
            <a:extLst>
              <a:ext uri="{FF2B5EF4-FFF2-40B4-BE49-F238E27FC236}">
                <a16:creationId xmlns:a16="http://schemas.microsoft.com/office/drawing/2014/main" id="{B4DFA5F5-9113-6449-9D40-7583C33B7F6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0243" y="688287"/>
            <a:ext cx="10831513" cy="1635125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3600" dirty="0">
                <a:latin typeface="Montserrat" panose="00000500000000000000" pitchFamily="2" charset="0"/>
              </a:rPr>
              <a:t>IIIT-NR</a:t>
            </a:r>
            <a:br>
              <a:rPr lang="en-US" altLang="en-US" sz="3800" dirty="0">
                <a:latin typeface="Montserrat" panose="00000500000000000000" pitchFamily="2" charset="0"/>
              </a:rPr>
            </a:br>
            <a:r>
              <a:rPr lang="en-US" altLang="en-US" sz="3500" dirty="0">
                <a:latin typeface="Montserrat" panose="00000500000000000000" pitchFamily="2" charset="0"/>
              </a:rPr>
              <a:t>Tech Driven Admission &amp; Verification system</a:t>
            </a:r>
          </a:p>
        </p:txBody>
      </p:sp>
      <p:sp>
        <p:nvSpPr>
          <p:cNvPr id="6148" name="Subtitle 4">
            <a:extLst>
              <a:ext uri="{FF2B5EF4-FFF2-40B4-BE49-F238E27FC236}">
                <a16:creationId xmlns:a16="http://schemas.microsoft.com/office/drawing/2014/main" id="{1A91A754-F090-15C3-97A9-6BD64A37670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541295" y="3784748"/>
            <a:ext cx="4565650" cy="606425"/>
          </a:xfrm>
        </p:spPr>
        <p:txBody>
          <a:bodyPr/>
          <a:lstStyle/>
          <a:p>
            <a:pPr algn="ctr" defTabSz="684213" fontAlgn="base"/>
            <a:r>
              <a:rPr lang="en-US" altLang="en-US" dirty="0">
                <a:solidFill>
                  <a:srgbClr val="002060"/>
                </a:solidFill>
                <a:latin typeface="Montserrat" panose="00000500000000000000" pitchFamily="2" charset="0"/>
              </a:rPr>
              <a:t>Dr. Punya Prasanna </a:t>
            </a:r>
            <a:r>
              <a:rPr lang="en-US" altLang="en-US" dirty="0" err="1">
                <a:solidFill>
                  <a:srgbClr val="002060"/>
                </a:solidFill>
                <a:latin typeface="Montserrat" panose="00000500000000000000" pitchFamily="2" charset="0"/>
              </a:rPr>
              <a:t>Paltani</a:t>
            </a:r>
            <a:endParaRPr lang="en-US" altLang="en-US" dirty="0">
              <a:solidFill>
                <a:srgbClr val="002060"/>
              </a:solidFill>
              <a:latin typeface="Montserrat" panose="00000500000000000000" pitchFamily="2" charset="0"/>
            </a:endParaRPr>
          </a:p>
        </p:txBody>
      </p:sp>
      <p:sp>
        <p:nvSpPr>
          <p:cNvPr id="6149" name="TextBox 8">
            <a:extLst>
              <a:ext uri="{FF2B5EF4-FFF2-40B4-BE49-F238E27FC236}">
                <a16:creationId xmlns:a16="http://schemas.microsoft.com/office/drawing/2014/main" id="{5E82676E-319D-FB1D-A505-CB6E0D464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4420" y="3768529"/>
            <a:ext cx="31067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latin typeface="Montserrat" panose="00000500000000000000" pitchFamily="2" charset="0"/>
              </a:rPr>
              <a:t>Date: 0</a:t>
            </a:r>
            <a:r>
              <a:rPr lang="en-US" alt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3/03/25</a:t>
            </a:r>
            <a:endParaRPr lang="en-US" alt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6150" name="Footer Placeholder 9">
            <a:extLst>
              <a:ext uri="{FF2B5EF4-FFF2-40B4-BE49-F238E27FC236}">
                <a16:creationId xmlns:a16="http://schemas.microsoft.com/office/drawing/2014/main" id="{29F4E867-248F-2EB3-9B44-3561F6199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9900" y="6492875"/>
            <a:ext cx="60055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bg1"/>
                </a:solidFill>
                <a:latin typeface="Georgia" panose="02040502050405020303" pitchFamily="18" charset="0"/>
              </a:rPr>
              <a:t>International Institute of Information Technology, Naya Raipur</a:t>
            </a:r>
          </a:p>
        </p:txBody>
      </p:sp>
      <p:sp>
        <p:nvSpPr>
          <p:cNvPr id="6151" name="Subtitle 4">
            <a:extLst>
              <a:ext uri="{FF2B5EF4-FFF2-40B4-BE49-F238E27FC236}">
                <a16:creationId xmlns:a16="http://schemas.microsoft.com/office/drawing/2014/main" id="{F8CB7A5D-BF1F-E977-A63A-E1EC61829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756" y="3603281"/>
            <a:ext cx="5185633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42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 defTabSz="6842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42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42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42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42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42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42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42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450"/>
              </a:spcBef>
              <a:spcAft>
                <a:spcPts val="45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VATSAL SHAH</a:t>
            </a:r>
          </a:p>
          <a:p>
            <a:pPr eaLnBrk="1" hangingPunct="1">
              <a:spcBef>
                <a:spcPts val="450"/>
              </a:spcBef>
              <a:spcAft>
                <a:spcPts val="45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CHETAN S MAJJAGI</a:t>
            </a:r>
          </a:p>
          <a:p>
            <a:pPr eaLnBrk="1" hangingPunct="1">
              <a:spcBef>
                <a:spcPts val="450"/>
              </a:spcBef>
              <a:spcAft>
                <a:spcPts val="45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GARV BAJAJ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>
            <a:extLst>
              <a:ext uri="{FF2B5EF4-FFF2-40B4-BE49-F238E27FC236}">
                <a16:creationId xmlns:a16="http://schemas.microsoft.com/office/drawing/2014/main" id="{299B9F9F-F409-EEB2-A054-897467E73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094583"/>
          </a:xfrm>
          <a:solidFill>
            <a:srgbClr val="002060"/>
          </a:solidFill>
        </p:spPr>
        <p:txBody>
          <a:bodyPr>
            <a:normAutofit/>
          </a:bodyPr>
          <a:lstStyle/>
          <a:p>
            <a:pPr eaLnBrk="1" hangingPunct="1"/>
            <a:r>
              <a:rPr lang="en-IN" altLang="en-US" sz="4000" b="1" dirty="0">
                <a:solidFill>
                  <a:schemeClr val="bg1"/>
                </a:solidFill>
                <a:latin typeface="Montserrat" pitchFamily="2" charset="0"/>
              </a:rPr>
              <a:t>		Experimental Results and Discussion </a:t>
            </a:r>
          </a:p>
        </p:txBody>
      </p:sp>
      <p:sp>
        <p:nvSpPr>
          <p:cNvPr id="16389" name="Footer Placeholder 4">
            <a:extLst>
              <a:ext uri="{FF2B5EF4-FFF2-40B4-BE49-F238E27FC236}">
                <a16:creationId xmlns:a16="http://schemas.microsoft.com/office/drawing/2014/main" id="{67F4B2CB-5B9D-4187-0118-240F99DB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Georgia" panose="02040502050405020303" pitchFamily="18" charset="0"/>
              </a:rPr>
              <a:t>International Institute of Information Technology, Naya Raipur</a:t>
            </a:r>
          </a:p>
        </p:txBody>
      </p:sp>
      <p:sp>
        <p:nvSpPr>
          <p:cNvPr id="16390" name="Slide Number Placeholder 5">
            <a:extLst>
              <a:ext uri="{FF2B5EF4-FFF2-40B4-BE49-F238E27FC236}">
                <a16:creationId xmlns:a16="http://schemas.microsoft.com/office/drawing/2014/main" id="{8F9E5A62-F10C-2F51-7ECE-E79EE24C8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776CF58C-DCFB-400A-A4D5-74B6CBFB7A42}" type="slidenum">
              <a:rPr lang="en-US" altLang="en-US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7798F3-D269-4C24-8E64-E6743A1F1C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30657" y="2206885"/>
            <a:ext cx="816112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Preliminary tests and simulations indicate reduced processing time and error rates compared to manual methods.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Early evaluations confirm the system's scalability and efficiency with large datasets and improved ease-of-use.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Ongoing assessments will help further optimize performance and refine functionalities.</a:t>
            </a:r>
          </a:p>
        </p:txBody>
      </p:sp>
      <p:pic>
        <p:nvPicPr>
          <p:cNvPr id="2052" name="Picture 4" descr="This may contain: an arrow hitting the center of a red target">
            <a:extLst>
              <a:ext uri="{FF2B5EF4-FFF2-40B4-BE49-F238E27FC236}">
                <a16:creationId xmlns:a16="http://schemas.microsoft.com/office/drawing/2014/main" id="{F5063584-4586-4470-984E-580AF1AC6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15" y="2206885"/>
            <a:ext cx="3152385" cy="315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2">
            <a:extLst>
              <a:ext uri="{FF2B5EF4-FFF2-40B4-BE49-F238E27FC236}">
                <a16:creationId xmlns:a16="http://schemas.microsoft.com/office/drawing/2014/main" id="{3A835A81-114D-B322-7FAC-678BE962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2060"/>
          </a:solidFill>
        </p:spPr>
        <p:txBody>
          <a:bodyPr/>
          <a:lstStyle/>
          <a:p>
            <a:r>
              <a:rPr lang="en-IN" altLang="en-US" sz="3600" b="1" dirty="0">
                <a:solidFill>
                  <a:schemeClr val="bg1"/>
                </a:solidFill>
                <a:latin typeface="Montserrat" pitchFamily="2" charset="0"/>
              </a:rPr>
              <a:t>                 Conclusion and Future Directions</a:t>
            </a:r>
          </a:p>
        </p:txBody>
      </p:sp>
      <p:sp>
        <p:nvSpPr>
          <p:cNvPr id="17413" name="Footer Placeholder 4">
            <a:extLst>
              <a:ext uri="{FF2B5EF4-FFF2-40B4-BE49-F238E27FC236}">
                <a16:creationId xmlns:a16="http://schemas.microsoft.com/office/drawing/2014/main" id="{0E1973C3-086A-8535-D5DD-3141DC8FF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Georgia" panose="02040502050405020303" pitchFamily="18" charset="0"/>
              </a:rPr>
              <a:t>International Institute of Information Technology, Naya Raipur</a:t>
            </a:r>
          </a:p>
        </p:txBody>
      </p:sp>
      <p:sp>
        <p:nvSpPr>
          <p:cNvPr id="17414" name="Slide Number Placeholder 5">
            <a:extLst>
              <a:ext uri="{FF2B5EF4-FFF2-40B4-BE49-F238E27FC236}">
                <a16:creationId xmlns:a16="http://schemas.microsoft.com/office/drawing/2014/main" id="{7B7A7B4E-8499-4E43-0F63-3211EA15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994B9FEC-5C81-45F4-8F34-4EA3AEB1C4D5}" type="slidenum">
              <a:rPr lang="en-US" altLang="en-US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309E7-DFC2-4057-B2FC-D18104083730}"/>
              </a:ext>
            </a:extLst>
          </p:cNvPr>
          <p:cNvSpPr txBox="1"/>
          <p:nvPr/>
        </p:nvSpPr>
        <p:spPr>
          <a:xfrm>
            <a:off x="5128181" y="23378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6BCA21-E142-453E-A8C3-7E4511A1A391}"/>
              </a:ext>
            </a:extLst>
          </p:cNvPr>
          <p:cNvSpPr txBox="1"/>
          <p:nvPr/>
        </p:nvSpPr>
        <p:spPr>
          <a:xfrm>
            <a:off x="4219280" y="2052319"/>
            <a:ext cx="74468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Integrate bulk mail and automated notifications to streamline pre-admission tasks (hostel allotment, college email communication, etc.).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Enhance pre-admission problem-solving with pending document alerts and automated reminders.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>
              <a:latin typeface="Montserrat" panose="00000500000000000000" pitchFamily="2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Redesign of the complete admission portal to address database issues caused by the existing ERP.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FBFBB-0BA5-4F4C-A8F3-AC3DFA3C8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10" y="2052319"/>
            <a:ext cx="3638839" cy="36388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4360637-1C89-0466-9722-1273D6D9C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175"/>
            <a:ext cx="12192000" cy="4727575"/>
          </a:xfrm>
          <a:prstGeom prst="rect">
            <a:avLst/>
          </a:prstGeom>
          <a:solidFill>
            <a:srgbClr val="0C25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42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69875" indent="-134938" defTabSz="6842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42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42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42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42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42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42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42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450"/>
              </a:spcBef>
              <a:spcAft>
                <a:spcPts val="45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en-US" sz="100">
                <a:solidFill>
                  <a:srgbClr val="0C2577"/>
                </a:solidFill>
                <a:latin typeface="Georgia" panose="02040502050405020303" pitchFamily="18" charset="0"/>
              </a:rPr>
              <a:t>..</a:t>
            </a:r>
          </a:p>
        </p:txBody>
      </p:sp>
      <p:sp>
        <p:nvSpPr>
          <p:cNvPr id="19459" name="Title 4">
            <a:extLst>
              <a:ext uri="{FF2B5EF4-FFF2-40B4-BE49-F238E27FC236}">
                <a16:creationId xmlns:a16="http://schemas.microsoft.com/office/drawing/2014/main" id="{6D8D9658-388F-DD8E-9057-DB5E88759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1863" y="1536700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altLang="en-US" b="1">
                <a:solidFill>
                  <a:schemeClr val="bg1"/>
                </a:solidFill>
                <a:latin typeface="Georgia" panose="02040502050405020303" pitchFamily="18" charset="0"/>
              </a:rPr>
              <a:t>Thank You</a:t>
            </a:r>
          </a:p>
        </p:txBody>
      </p:sp>
      <p:pic>
        <p:nvPicPr>
          <p:cNvPr id="19460" name="Picture 5">
            <a:extLst>
              <a:ext uri="{FF2B5EF4-FFF2-40B4-BE49-F238E27FC236}">
                <a16:creationId xmlns:a16="http://schemas.microsoft.com/office/drawing/2014/main" id="{ADAEF3EF-FDA0-DDC7-E6AC-E3CD8200D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5002213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Box 6">
            <a:extLst>
              <a:ext uri="{FF2B5EF4-FFF2-40B4-BE49-F238E27FC236}">
                <a16:creationId xmlns:a16="http://schemas.microsoft.com/office/drawing/2014/main" id="{93C20571-FFA6-552A-43E7-0CF2E7CAE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2588" y="5162550"/>
            <a:ext cx="55594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b="1">
                <a:solidFill>
                  <a:srgbClr val="23298A"/>
                </a:solidFill>
                <a:latin typeface="Georgia" panose="02040502050405020303" pitchFamily="18" charset="0"/>
              </a:rPr>
              <a:t>Dr. Shyama Prasad Mukherjee International Institute of Information Technology, Naya Raipur </a:t>
            </a:r>
            <a:endParaRPr lang="en-US" altLang="en-US" sz="1800" b="1">
              <a:solidFill>
                <a:srgbClr val="23298A"/>
              </a:solidFill>
              <a:latin typeface="Georgia" panose="02040502050405020303" pitchFamily="18" charset="0"/>
            </a:endParaRPr>
          </a:p>
        </p:txBody>
      </p:sp>
      <p:sp>
        <p:nvSpPr>
          <p:cNvPr id="19462" name="Date Placeholder 7">
            <a:extLst>
              <a:ext uri="{FF2B5EF4-FFF2-40B4-BE49-F238E27FC236}">
                <a16:creationId xmlns:a16="http://schemas.microsoft.com/office/drawing/2014/main" id="{90B16045-5774-D921-003F-0D50A06BD82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A2D7C4B1-1234-4E1D-880A-CE720831C3D6}" type="datetime1">
              <a:rPr lang="en-IN" altLang="en-US" sz="1200" smtClean="0">
                <a:solidFill>
                  <a:schemeClr val="bg1"/>
                </a:solidFill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19-05-2025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9463" name="Slide Number Placeholder 8">
            <a:extLst>
              <a:ext uri="{FF2B5EF4-FFF2-40B4-BE49-F238E27FC236}">
                <a16:creationId xmlns:a16="http://schemas.microsoft.com/office/drawing/2014/main" id="{64ED4596-C848-0087-E0B5-B3C3A418528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013A5C53-408E-4330-BDCC-F92CE71A01A8}" type="slidenum">
              <a:rPr lang="en-US" altLang="en-US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9464" name="Footer Placeholder 12">
            <a:extLst>
              <a:ext uri="{FF2B5EF4-FFF2-40B4-BE49-F238E27FC236}">
                <a16:creationId xmlns:a16="http://schemas.microsoft.com/office/drawing/2014/main" id="{F0B52D88-F7FB-AF15-5C50-68F227D156B2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Georgia" panose="02040502050405020303" pitchFamily="18" charset="0"/>
              </a:rPr>
              <a:t>International Institute of Information Technology, Naya Raipur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1">
            <a:extLst>
              <a:ext uri="{FF2B5EF4-FFF2-40B4-BE49-F238E27FC236}">
                <a16:creationId xmlns:a16="http://schemas.microsoft.com/office/drawing/2014/main" id="{E3C4B5DC-7CCF-D481-331F-82C82C1A4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7678"/>
            <a:ext cx="10515600" cy="3899489"/>
          </a:xfrm>
        </p:spPr>
        <p:txBody>
          <a:bodyPr/>
          <a:lstStyle/>
          <a:p>
            <a:pPr>
              <a:defRPr/>
            </a:pPr>
            <a:r>
              <a:rPr lang="en-IN" altLang="en-US" sz="2200" dirty="0">
                <a:latin typeface="Montserrat" pitchFamily="2" charset="0"/>
              </a:rPr>
              <a:t>Introduction</a:t>
            </a:r>
          </a:p>
          <a:p>
            <a:pPr>
              <a:defRPr/>
            </a:pPr>
            <a:r>
              <a:rPr lang="en-IN" altLang="en-US" sz="2200" dirty="0">
                <a:latin typeface="Montserrat" pitchFamily="2" charset="0"/>
              </a:rPr>
              <a:t>Motivation: Issues and Challenges</a:t>
            </a:r>
          </a:p>
          <a:p>
            <a:pPr>
              <a:defRPr/>
            </a:pPr>
            <a:r>
              <a:rPr lang="en-IN" altLang="en-US" sz="2200" dirty="0">
                <a:latin typeface="Montserrat" pitchFamily="2" charset="0"/>
              </a:rPr>
              <a:t>Literature Review</a:t>
            </a:r>
          </a:p>
          <a:p>
            <a:pPr>
              <a:defRPr/>
            </a:pPr>
            <a:r>
              <a:rPr lang="en-IN" altLang="en-US" sz="2200" dirty="0">
                <a:latin typeface="Montserrat" pitchFamily="2" charset="0"/>
              </a:rPr>
              <a:t>Problem Statement </a:t>
            </a:r>
          </a:p>
          <a:p>
            <a:pPr>
              <a:defRPr/>
            </a:pPr>
            <a:r>
              <a:rPr lang="en-IN" altLang="en-US" sz="2200" dirty="0">
                <a:latin typeface="Montserrat" pitchFamily="2" charset="0"/>
              </a:rPr>
              <a:t>Objectives of the Project</a:t>
            </a:r>
          </a:p>
          <a:p>
            <a:pPr>
              <a:defRPr/>
            </a:pPr>
            <a:r>
              <a:rPr lang="en-IN" altLang="en-US" sz="2200" dirty="0">
                <a:latin typeface="Montserrat" pitchFamily="2" charset="0"/>
              </a:rPr>
              <a:t>Proposed Framework/Methodology</a:t>
            </a:r>
          </a:p>
          <a:p>
            <a:pPr>
              <a:defRPr/>
            </a:pPr>
            <a:r>
              <a:rPr lang="en-IN" altLang="en-US" sz="2200" dirty="0">
                <a:latin typeface="Montserrat" pitchFamily="2" charset="0"/>
              </a:rPr>
              <a:t>Demonstration</a:t>
            </a:r>
            <a:endParaRPr lang="en-IN" altLang="en-US" sz="1800" dirty="0">
              <a:latin typeface="Montserrat" pitchFamily="2" charset="0"/>
            </a:endParaRPr>
          </a:p>
          <a:p>
            <a:pPr>
              <a:defRPr/>
            </a:pPr>
            <a:r>
              <a:rPr lang="en-IN" altLang="en-US" sz="2200" dirty="0">
                <a:latin typeface="Montserrat" pitchFamily="2" charset="0"/>
              </a:rPr>
              <a:t>Experimental Results and Discussion </a:t>
            </a:r>
          </a:p>
          <a:p>
            <a:pPr>
              <a:defRPr/>
            </a:pPr>
            <a:r>
              <a:rPr lang="en-IN" altLang="en-US" sz="2200" dirty="0">
                <a:latin typeface="Montserrat" pitchFamily="2" charset="0"/>
              </a:rPr>
              <a:t>Conclusion and Future Directions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IN" altLang="en-US" sz="2200" dirty="0">
              <a:latin typeface="Montserrat" pitchFamily="2" charset="0"/>
            </a:endParaRPr>
          </a:p>
          <a:p>
            <a:pPr>
              <a:defRPr/>
            </a:pPr>
            <a:endParaRPr lang="en-IN" altLang="en-US" sz="2200" dirty="0">
              <a:latin typeface="Montserrat" pitchFamily="2" charset="0"/>
            </a:endParaRPr>
          </a:p>
        </p:txBody>
      </p:sp>
      <p:sp>
        <p:nvSpPr>
          <p:cNvPr id="7171" name="Title 2">
            <a:extLst>
              <a:ext uri="{FF2B5EF4-FFF2-40B4-BE49-F238E27FC236}">
                <a16:creationId xmlns:a16="http://schemas.microsoft.com/office/drawing/2014/main" id="{6401A56C-97EE-C266-2315-B672F9972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8033"/>
          </a:xfrm>
          <a:solidFill>
            <a:srgbClr val="002060"/>
          </a:solidFill>
        </p:spPr>
        <p:txBody>
          <a:bodyPr/>
          <a:lstStyle/>
          <a:p>
            <a:r>
              <a:rPr lang="en-IN" altLang="en-US" b="1" dirty="0">
                <a:solidFill>
                  <a:schemeClr val="bg1"/>
                </a:solidFill>
                <a:latin typeface="Montserrat" pitchFamily="2" charset="0"/>
              </a:rPr>
              <a:t>	Content</a:t>
            </a:r>
          </a:p>
        </p:txBody>
      </p:sp>
      <p:sp>
        <p:nvSpPr>
          <p:cNvPr id="7173" name="Footer Placeholder 4">
            <a:extLst>
              <a:ext uri="{FF2B5EF4-FFF2-40B4-BE49-F238E27FC236}">
                <a16:creationId xmlns:a16="http://schemas.microsoft.com/office/drawing/2014/main" id="{4C390A0D-1F71-9A30-B6A4-351235F34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Georgia" panose="02040502050405020303" pitchFamily="18" charset="0"/>
              </a:rPr>
              <a:t>International Institute of Information Technology, Naya Raipur</a:t>
            </a:r>
          </a:p>
        </p:txBody>
      </p:sp>
      <p:sp>
        <p:nvSpPr>
          <p:cNvPr id="7174" name="Slide Number Placeholder 5">
            <a:extLst>
              <a:ext uri="{FF2B5EF4-FFF2-40B4-BE49-F238E27FC236}">
                <a16:creationId xmlns:a16="http://schemas.microsoft.com/office/drawing/2014/main" id="{29F6F010-44F7-CA50-3B7C-C405AB96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C35C4691-95C8-4A84-9EE3-C544F5224993}" type="slidenum">
              <a:rPr lang="en-US" altLang="en-US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863F745F-6944-B1DD-5D4C-F1FAD52666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12192000" cy="1461154"/>
          </a:xfrm>
          <a:solidFill>
            <a:srgbClr val="002060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altLang="en-US" sz="4000" b="1" dirty="0">
                <a:latin typeface="Montserrat" pitchFamily="2" charset="0"/>
              </a:rPr>
              <a:t>	</a:t>
            </a:r>
            <a:r>
              <a:rPr lang="en-US" altLang="en-US" sz="4000" b="1" dirty="0">
                <a:solidFill>
                  <a:schemeClr val="bg1"/>
                </a:solidFill>
                <a:latin typeface="Montserrat" pitchFamily="2" charset="0"/>
              </a:rPr>
              <a:t>Introduction</a:t>
            </a:r>
          </a:p>
        </p:txBody>
      </p:sp>
      <p:sp>
        <p:nvSpPr>
          <p:cNvPr id="8196" name="Date Placeholder 5">
            <a:extLst>
              <a:ext uri="{FF2B5EF4-FFF2-40B4-BE49-F238E27FC236}">
                <a16:creationId xmlns:a16="http://schemas.microsoft.com/office/drawing/2014/main" id="{26811F81-16F1-2812-CB8B-4A5684F331D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266700" y="6518275"/>
            <a:ext cx="2209800" cy="3000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3D8C110E-2702-488E-875F-4AC57ED13028}" type="datetime1">
              <a:rPr lang="en-IN" altLang="en-US" sz="1200" smtClean="0">
                <a:solidFill>
                  <a:schemeClr val="bg1"/>
                </a:solidFill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19-05-2025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8197" name="Slide Number Placeholder 6">
            <a:extLst>
              <a:ext uri="{FF2B5EF4-FFF2-40B4-BE49-F238E27FC236}">
                <a16:creationId xmlns:a16="http://schemas.microsoft.com/office/drawing/2014/main" id="{3D4CB76A-03B2-A0B8-1AB5-7F4231A53A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607550" y="6453188"/>
            <a:ext cx="1979613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3EA695D4-0B7E-4314-9EEA-AE6549A7231A}" type="slidenum">
              <a:rPr lang="en-US" altLang="en-US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8198" name="Footer Placeholder 9">
            <a:extLst>
              <a:ext uri="{FF2B5EF4-FFF2-40B4-BE49-F238E27FC236}">
                <a16:creationId xmlns:a16="http://schemas.microsoft.com/office/drawing/2014/main" id="{FF4A31DD-391A-804B-DDBA-C3E89D4EAB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Georgia" panose="02040502050405020303" pitchFamily="18" charset="0"/>
              </a:rPr>
              <a:t>International Institute of Information Technology, Naya Raipur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745A14-D048-42E7-A3B8-43FFA94416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01012" y="1517473"/>
            <a:ext cx="9182279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Context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The existing manual admission and seat allotment process at IIIT Naya Raipur is tedious.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Thousands of applicants, multiple quotas, quotas inside quotas, and complex seat matrices.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Need for Automation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Automation would be most required considering the increase in number of seats.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Very difficult and time-consuming process of document verification.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Manual checks </a:t>
            </a:r>
            <a:r>
              <a:rPr lang="en-US" altLang="en-US" sz="1800" dirty="0">
                <a:latin typeface="Montserrat" panose="00000500000000000000" pitchFamily="2" charset="0"/>
              </a:rPr>
              <a:t>that can lead to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errors, </a:t>
            </a:r>
            <a:r>
              <a:rPr kumimoji="0" lang="en-I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inconsistencies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and huge time consumption.</a:t>
            </a:r>
            <a:endParaRPr lang="en-US" altLang="en-US" sz="1800" dirty="0"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Scope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Build an integrated portal for seat allocation and document verification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2" name="clock">
            <a:hlinkClick r:id="" action="ppaction://media"/>
            <a:extLst>
              <a:ext uri="{FF2B5EF4-FFF2-40B4-BE49-F238E27FC236}">
                <a16:creationId xmlns:a16="http://schemas.microsoft.com/office/drawing/2014/main" id="{FDEBA97B-6958-40D1-B02B-646FACB700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613" y="2903456"/>
            <a:ext cx="2183148" cy="21831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A90C4F92-7258-ACA1-BC72-57ACCFEB32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2060"/>
          </a:solidFill>
        </p:spPr>
        <p:txBody>
          <a:bodyPr/>
          <a:lstStyle/>
          <a:p>
            <a:pPr algn="ctr" eaLnBrk="1" hangingPunct="1"/>
            <a:r>
              <a:rPr lang="en-US" altLang="en-US" sz="4000" b="1" dirty="0">
                <a:solidFill>
                  <a:schemeClr val="bg1"/>
                </a:solidFill>
                <a:latin typeface="Montserrat" pitchFamily="2" charset="0"/>
              </a:rPr>
              <a:t>   Motivation</a:t>
            </a:r>
            <a:r>
              <a:rPr lang="en-US" altLang="en-US" b="1" dirty="0"/>
              <a:t>   </a:t>
            </a:r>
          </a:p>
        </p:txBody>
      </p:sp>
      <p:sp>
        <p:nvSpPr>
          <p:cNvPr id="9220" name="Date Placeholder 5">
            <a:extLst>
              <a:ext uri="{FF2B5EF4-FFF2-40B4-BE49-F238E27FC236}">
                <a16:creationId xmlns:a16="http://schemas.microsoft.com/office/drawing/2014/main" id="{D745E1DC-F836-0143-87A7-9B81EAECA07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266700" y="6518275"/>
            <a:ext cx="2209800" cy="3000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A126A6AD-614C-4367-A5A5-457DC564F592}" type="datetime1">
              <a:rPr lang="en-IN" altLang="en-US" sz="1200" smtClean="0">
                <a:solidFill>
                  <a:schemeClr val="bg1"/>
                </a:solidFill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19-05-2025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9221" name="Slide Number Placeholder 6">
            <a:extLst>
              <a:ext uri="{FF2B5EF4-FFF2-40B4-BE49-F238E27FC236}">
                <a16:creationId xmlns:a16="http://schemas.microsoft.com/office/drawing/2014/main" id="{B72076D0-1AEF-7B35-7EFE-D344B0A4F1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607550" y="6453188"/>
            <a:ext cx="1979613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9A0D042C-2083-43FC-9922-7F36625C2B19}" type="slidenum">
              <a:rPr lang="en-US" altLang="en-US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9222" name="Footer Placeholder 9">
            <a:extLst>
              <a:ext uri="{FF2B5EF4-FFF2-40B4-BE49-F238E27FC236}">
                <a16:creationId xmlns:a16="http://schemas.microsoft.com/office/drawing/2014/main" id="{65A60E2D-2EBC-EE41-7FCC-65DE41F83C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aya</a:t>
            </a:r>
            <a:r>
              <a:rPr lang="en-US" alt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 Raipur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B8591-7511-4BEC-BF31-BE43FEE240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5942" y="1563559"/>
            <a:ext cx="8640206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Manual document verification requires downloading and unzipping each file, which is time-consuming.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Reliance on Excel for filtering thousands of records often leads to errors and inefficiencies.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Multiple quotas and overlapping eligibility criteria make seat allocation complex and prone to mistakes.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Manual processes don’t scale well with large applicant pools, causing administrative bottlenecks.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Coordination among staff members is difficult without a centralized platform. </a:t>
            </a:r>
          </a:p>
        </p:txBody>
      </p:sp>
      <p:pic>
        <p:nvPicPr>
          <p:cNvPr id="1028" name="Picture 4" descr="Story pin image">
            <a:extLst>
              <a:ext uri="{FF2B5EF4-FFF2-40B4-BE49-F238E27FC236}">
                <a16:creationId xmlns:a16="http://schemas.microsoft.com/office/drawing/2014/main" id="{527EEE7D-ACE7-4D13-A62F-77E44D473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137988"/>
            <a:ext cx="2927967" cy="292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F55CCE89-2A23-042F-15EC-E76DF251B7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480008"/>
          </a:xfrm>
          <a:solidFill>
            <a:srgbClr val="002060"/>
          </a:solidFill>
        </p:spPr>
        <p:txBody>
          <a:bodyPr/>
          <a:lstStyle/>
          <a:p>
            <a:pPr eaLnBrk="1" hangingPunct="1"/>
            <a:r>
              <a:rPr lang="en-US" altLang="en-US" sz="4000" b="1" dirty="0">
                <a:solidFill>
                  <a:schemeClr val="bg1"/>
                </a:solidFill>
                <a:latin typeface="Montserrat" pitchFamily="2" charset="0"/>
              </a:rPr>
              <a:t>				Literature Review</a:t>
            </a:r>
          </a:p>
        </p:txBody>
      </p:sp>
      <p:sp>
        <p:nvSpPr>
          <p:cNvPr id="10244" name="Date Placeholder 5">
            <a:extLst>
              <a:ext uri="{FF2B5EF4-FFF2-40B4-BE49-F238E27FC236}">
                <a16:creationId xmlns:a16="http://schemas.microsoft.com/office/drawing/2014/main" id="{D8BBF499-0EBC-CE77-138B-C6CB68CA88E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266700" y="6518275"/>
            <a:ext cx="2209800" cy="3000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2F66D80-123A-4F0E-BC7A-4E71C77855A3}" type="datetime1">
              <a:rPr lang="en-IN" altLang="en-US" sz="1200" smtClean="0">
                <a:solidFill>
                  <a:schemeClr val="bg1"/>
                </a:solidFill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19-05-2025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0245" name="Slide Number Placeholder 6">
            <a:extLst>
              <a:ext uri="{FF2B5EF4-FFF2-40B4-BE49-F238E27FC236}">
                <a16:creationId xmlns:a16="http://schemas.microsoft.com/office/drawing/2014/main" id="{A40E8853-4636-628C-979D-51682180E7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607550" y="6453188"/>
            <a:ext cx="1979613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4CF21473-405D-477B-BA59-FFBC8E81E62A}" type="slidenum">
              <a:rPr lang="en-US" altLang="en-US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0246" name="Footer Placeholder 9">
            <a:extLst>
              <a:ext uri="{FF2B5EF4-FFF2-40B4-BE49-F238E27FC236}">
                <a16:creationId xmlns:a16="http://schemas.microsoft.com/office/drawing/2014/main" id="{CFF99B26-3330-FD7D-3F73-DF717F72AE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Georgia" panose="02040502050405020303" pitchFamily="18" charset="0"/>
              </a:rPr>
              <a:t>International Institute of Information Technology, Naya Raipur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2319CB2-87B2-4E6C-85FA-44AA1E39D1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34548" y="2347711"/>
            <a:ext cx="862631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Traditional admission systems involve manual file downloads, extraction, and separate verification steps.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These processes are inefficient, error-prone, and create significant administrative overhead.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Current solutions often lack integration between document verification and seat allotment.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Our system simplifies the workflow by allowing direct document viewing in a centralized portal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63C69-0777-486E-AA9F-99EDB09DDF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t="4405" r="6817" b="10145"/>
          <a:stretch/>
        </p:blipFill>
        <p:spPr>
          <a:xfrm>
            <a:off x="49860" y="3007360"/>
            <a:ext cx="3069259" cy="21681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itle 2">
            <a:extLst>
              <a:ext uri="{FF2B5EF4-FFF2-40B4-BE49-F238E27FC236}">
                <a16:creationId xmlns:a16="http://schemas.microsoft.com/office/drawing/2014/main" id="{27F3035E-14A0-7ED5-528F-449659A4CD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2060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altLang="en-US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    Problem statement  </a:t>
            </a:r>
          </a:p>
        </p:txBody>
      </p:sp>
      <p:sp>
        <p:nvSpPr>
          <p:cNvPr id="11268" name="Date Placeholder 3">
            <a:extLst>
              <a:ext uri="{FF2B5EF4-FFF2-40B4-BE49-F238E27FC236}">
                <a16:creationId xmlns:a16="http://schemas.microsoft.com/office/drawing/2014/main" id="{73C0E01F-62DD-31AC-E9CE-CDE902BD02F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48C9739F-BC86-47C6-894F-31836CE504FB}" type="datetime1">
              <a:rPr lang="en-IN" altLang="en-US" sz="1200" smtClean="0">
                <a:solidFill>
                  <a:schemeClr val="bg1"/>
                </a:solidFill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19-05-2025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1269" name="Footer Placeholder 4">
            <a:extLst>
              <a:ext uri="{FF2B5EF4-FFF2-40B4-BE49-F238E27FC236}">
                <a16:creationId xmlns:a16="http://schemas.microsoft.com/office/drawing/2014/main" id="{8C62C60E-F15E-65AE-8311-1578064D15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Georgia" panose="02040502050405020303" pitchFamily="18" charset="0"/>
              </a:rPr>
              <a:t>International Institute of Information Technology, Naya Raipur</a:t>
            </a:r>
          </a:p>
        </p:txBody>
      </p:sp>
      <p:sp>
        <p:nvSpPr>
          <p:cNvPr id="11270" name="Slide Number Placeholder 5">
            <a:extLst>
              <a:ext uri="{FF2B5EF4-FFF2-40B4-BE49-F238E27FC236}">
                <a16:creationId xmlns:a16="http://schemas.microsoft.com/office/drawing/2014/main" id="{7101E152-6904-EB83-7C95-75FCB1864A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CC27786E-73A9-4682-AA76-F22329C6B163}" type="slidenum">
              <a:rPr lang="en-US" altLang="en-US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E4A334-489A-409B-AE1D-4F94BE3D3D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1260" y="1737598"/>
            <a:ext cx="10849334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Core Problem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Inefficient, time-consuming seat allocation and verification process.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Error-prone manual workflows for large CSV data and zipped documents.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Specific Pain Points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No unified platform for admin staff to handle verification and seat allotment together.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Difficulty in quickly recalibrating allocations if a student’s eligibility changes.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Desired End State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An end-to-end automated system that streamlines everything from document checks to final seat allotment.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A5EE87-CB80-F93A-601D-4F1EDCA6B5AE}"/>
              </a:ext>
            </a:extLst>
          </p:cNvPr>
          <p:cNvSpPr/>
          <p:nvPr/>
        </p:nvSpPr>
        <p:spPr>
          <a:xfrm>
            <a:off x="-4252" y="876267"/>
            <a:ext cx="12196252" cy="5981733"/>
          </a:xfrm>
          <a:prstGeom prst="rect">
            <a:avLst/>
          </a:prstGeom>
          <a:solidFill>
            <a:srgbClr val="00206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5" name="Title 2">
            <a:extLst>
              <a:ext uri="{FF2B5EF4-FFF2-40B4-BE49-F238E27FC236}">
                <a16:creationId xmlns:a16="http://schemas.microsoft.com/office/drawing/2014/main" id="{B1917078-3980-F147-CBD8-1053DCE8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492" y="-120908"/>
            <a:ext cx="10515600" cy="1325563"/>
          </a:xfrm>
        </p:spPr>
        <p:txBody>
          <a:bodyPr/>
          <a:lstStyle/>
          <a:p>
            <a:pPr eaLnBrk="1" hangingPunct="1"/>
            <a:r>
              <a:rPr lang="en-IN" altLang="en-US" sz="3600" b="1" dirty="0">
                <a:latin typeface="Montserrat" pitchFamily="2" charset="0"/>
              </a:rPr>
              <a:t>Objectives of the Project </a:t>
            </a:r>
          </a:p>
        </p:txBody>
      </p:sp>
      <p:sp>
        <p:nvSpPr>
          <p:cNvPr id="13318" name="Slide Number Placeholder 5">
            <a:extLst>
              <a:ext uri="{FF2B5EF4-FFF2-40B4-BE49-F238E27FC236}">
                <a16:creationId xmlns:a16="http://schemas.microsoft.com/office/drawing/2014/main" id="{2E7CDDB2-65A2-317D-5C51-D0DB45DDA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E98C1FBC-29EE-434B-A251-F91788C5DAC0}" type="slidenum">
              <a:rPr lang="en-US" altLang="en-US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DE10F-534E-4A17-8DA7-227C7F3290DB}"/>
              </a:ext>
            </a:extLst>
          </p:cNvPr>
          <p:cNvSpPr txBox="1"/>
          <p:nvPr/>
        </p:nvSpPr>
        <p:spPr>
          <a:xfrm>
            <a:off x="4674971" y="1438958"/>
            <a:ext cx="5840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D6B7189-F667-4F74-8B18-CD9D3F937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072" y="1043805"/>
            <a:ext cx="615602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Develop a centralized portal for integrated data management, verification, and seat allotment.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Automate document handling to allow direct viewing, eliminating manual downloads and unzipping.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chemeClr val="bg1"/>
                </a:solidFill>
                <a:latin typeface="Montserrat" panose="00000500000000000000" pitchFamily="2" charset="0"/>
              </a:rPr>
              <a:t>Two-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way </a:t>
            </a:r>
            <a:r>
              <a:rPr lang="en-US" altLang="en-US" dirty="0">
                <a:solidFill>
                  <a:schemeClr val="bg1"/>
                </a:solidFill>
                <a:latin typeface="Montserrat" panose="00000500000000000000" pitchFamily="2" charset="0"/>
              </a:rPr>
              <a:t>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uthentication system integrated with Google Login for Admin and Student roles.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Enhance overall efficiency and accuracy of the admission process.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Implement a dynamic seat allocation system based on quotas, rank, and priority.</a:t>
            </a:r>
          </a:p>
        </p:txBody>
      </p:sp>
      <p:pic>
        <p:nvPicPr>
          <p:cNvPr id="3" name="6df90d4f510e6af790f898163149d9e4">
            <a:hlinkClick r:id="" action="ppaction://media"/>
            <a:extLst>
              <a:ext uri="{FF2B5EF4-FFF2-40B4-BE49-F238E27FC236}">
                <a16:creationId xmlns:a16="http://schemas.microsoft.com/office/drawing/2014/main" id="{4ED25B54-D756-458E-9D0E-4019534DEA3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9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0864" y="1318256"/>
            <a:ext cx="3837956" cy="2158850"/>
          </a:xfrm>
          <a:prstGeom prst="rect">
            <a:avLst/>
          </a:prstGeom>
        </p:spPr>
      </p:pic>
      <p:pic>
        <p:nvPicPr>
          <p:cNvPr id="8" name="05ea67b7451a4c55e1c5ac4fa3bd1419">
            <a:hlinkClick r:id="" action="ppaction://media"/>
            <a:extLst>
              <a:ext uri="{FF2B5EF4-FFF2-40B4-BE49-F238E27FC236}">
                <a16:creationId xmlns:a16="http://schemas.microsoft.com/office/drawing/2014/main" id="{EB0E6D56-CDE2-4CBF-9129-299893D6C10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0864" y="3785369"/>
            <a:ext cx="3837956" cy="2303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39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2458954E-4EC6-ECA0-E933-5CF8BC94A8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12192000" cy="1404593"/>
          </a:xfrm>
          <a:solidFill>
            <a:srgbClr val="002060"/>
          </a:solidFill>
        </p:spPr>
        <p:txBody>
          <a:bodyPr>
            <a:normAutofit/>
          </a:bodyPr>
          <a:lstStyle/>
          <a:p>
            <a:pPr eaLnBrk="1" hangingPunct="1"/>
            <a:r>
              <a:rPr lang="en-IN" altLang="en-US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	Proposed Framework/Methodology</a:t>
            </a:r>
            <a:r>
              <a:rPr lang="en-US" altLang="en-US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   </a:t>
            </a:r>
          </a:p>
        </p:txBody>
      </p:sp>
      <p:sp>
        <p:nvSpPr>
          <p:cNvPr id="14340" name="Date Placeholder 5">
            <a:extLst>
              <a:ext uri="{FF2B5EF4-FFF2-40B4-BE49-F238E27FC236}">
                <a16:creationId xmlns:a16="http://schemas.microsoft.com/office/drawing/2014/main" id="{2F3912D4-4185-4BE4-CEDA-5224A9FADB9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266700" y="6518275"/>
            <a:ext cx="2209800" cy="3000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BAD1AADE-6A4C-41B7-9D58-C70B50CFBC06}" type="datetime1">
              <a:rPr lang="en-IN" altLang="en-US" sz="1200" smtClean="0">
                <a:solidFill>
                  <a:schemeClr val="bg1"/>
                </a:solidFill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19-05-2025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4341" name="Slide Number Placeholder 6">
            <a:extLst>
              <a:ext uri="{FF2B5EF4-FFF2-40B4-BE49-F238E27FC236}">
                <a16:creationId xmlns:a16="http://schemas.microsoft.com/office/drawing/2014/main" id="{58BC481E-CEEF-BE78-543F-65273741CB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607550" y="6453188"/>
            <a:ext cx="1979613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4E2A3A40-223B-427F-BA34-5DB97FDE8EDB}" type="slidenum">
              <a:rPr lang="en-US" altLang="en-US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4342" name="Footer Placeholder 9">
            <a:extLst>
              <a:ext uri="{FF2B5EF4-FFF2-40B4-BE49-F238E27FC236}">
                <a16:creationId xmlns:a16="http://schemas.microsoft.com/office/drawing/2014/main" id="{16ED0503-3E2D-C20E-D8CF-DA8214CE34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2797175" y="6479949"/>
            <a:ext cx="65976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Georgia" panose="02040502050405020303" pitchFamily="18" charset="0"/>
              </a:rPr>
              <a:t>International Institute of Information Technology, Naya Raipur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4FAAA3-87C3-C04D-BD7E-F982E659105C}"/>
              </a:ext>
            </a:extLst>
          </p:cNvPr>
          <p:cNvSpPr/>
          <p:nvPr/>
        </p:nvSpPr>
        <p:spPr>
          <a:xfrm>
            <a:off x="723482" y="2584561"/>
            <a:ext cx="1265480" cy="578577"/>
          </a:xfrm>
          <a:prstGeom prst="roundRect">
            <a:avLst>
              <a:gd name="adj" fmla="val 50000"/>
            </a:avLst>
          </a:prstGeom>
          <a:solidFill>
            <a:srgbClr val="FFDF9F"/>
          </a:solidFill>
          <a:ln w="19050">
            <a:solidFill>
              <a:srgbClr val="E66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E4EA53-C388-DF74-99FF-BB38E8A7E331}"/>
              </a:ext>
            </a:extLst>
          </p:cNvPr>
          <p:cNvSpPr/>
          <p:nvPr/>
        </p:nvSpPr>
        <p:spPr>
          <a:xfrm>
            <a:off x="723482" y="5261808"/>
            <a:ext cx="1265479" cy="578577"/>
          </a:xfrm>
          <a:prstGeom prst="roundRect">
            <a:avLst>
              <a:gd name="adj" fmla="val 50000"/>
            </a:avLst>
          </a:prstGeom>
          <a:solidFill>
            <a:srgbClr val="FFDF9F"/>
          </a:solidFill>
          <a:ln w="19050">
            <a:solidFill>
              <a:srgbClr val="E66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End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8C4BE6-44C4-A34A-137A-8B90BF47064D}"/>
              </a:ext>
            </a:extLst>
          </p:cNvPr>
          <p:cNvGrpSpPr/>
          <p:nvPr/>
        </p:nvGrpSpPr>
        <p:grpSpPr>
          <a:xfrm>
            <a:off x="3208907" y="2418816"/>
            <a:ext cx="8203896" cy="2373366"/>
            <a:chOff x="-1765187" y="2410066"/>
            <a:chExt cx="12275118" cy="2873653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3E37BB03-A90A-6B98-583B-034BDCFFD9AF}"/>
                </a:ext>
              </a:extLst>
            </p:cNvPr>
            <p:cNvSpPr/>
            <p:nvPr/>
          </p:nvSpPr>
          <p:spPr>
            <a:xfrm>
              <a:off x="-1765187" y="2414707"/>
              <a:ext cx="3951722" cy="1053680"/>
            </a:xfrm>
            <a:prstGeom prst="parallelogram">
              <a:avLst/>
            </a:prstGeom>
            <a:solidFill>
              <a:srgbClr val="C8DFF8"/>
            </a:solidFill>
            <a:ln w="19050">
              <a:solidFill>
                <a:srgbClr val="315CA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solidFill>
                    <a:schemeClr val="tx1"/>
                  </a:solidFill>
                </a:rPr>
                <a:t>Seat Matrix and Applicants Data Load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34A53E7-B161-CE65-8E5B-C7ABC28C764A}"/>
                </a:ext>
              </a:extLst>
            </p:cNvPr>
            <p:cNvSpPr/>
            <p:nvPr/>
          </p:nvSpPr>
          <p:spPr>
            <a:xfrm>
              <a:off x="7665536" y="2410066"/>
              <a:ext cx="2844395" cy="1061382"/>
            </a:xfrm>
            <a:prstGeom prst="rect">
              <a:avLst/>
            </a:prstGeom>
            <a:solidFill>
              <a:srgbClr val="C8DFF8"/>
            </a:solidFill>
            <a:ln w="19050">
              <a:solidFill>
                <a:srgbClr val="1E386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solidFill>
                    <a:schemeClr val="tx1"/>
                  </a:solidFill>
                </a:rPr>
                <a:t>Verification of Allotted Candidates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C74D2E-167A-A99F-A4C6-2B1B5BD2758B}"/>
                </a:ext>
              </a:extLst>
            </p:cNvPr>
            <p:cNvSpPr/>
            <p:nvPr/>
          </p:nvSpPr>
          <p:spPr>
            <a:xfrm>
              <a:off x="3884774" y="2429414"/>
              <a:ext cx="2174413" cy="1061383"/>
            </a:xfrm>
            <a:prstGeom prst="rect">
              <a:avLst/>
            </a:prstGeom>
            <a:solidFill>
              <a:srgbClr val="C8DFF8"/>
            </a:solidFill>
            <a:ln w="19050">
              <a:solidFill>
                <a:srgbClr val="1E386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solidFill>
                    <a:schemeClr val="tx1"/>
                  </a:solidFill>
                </a:rPr>
                <a:t>Click Run Allotment</a:t>
              </a:r>
            </a:p>
          </p:txBody>
        </p:sp>
        <p:sp>
          <p:nvSpPr>
            <p:cNvPr id="6" name="Flowchart: Decision 5">
              <a:extLst>
                <a:ext uri="{FF2B5EF4-FFF2-40B4-BE49-F238E27FC236}">
                  <a16:creationId xmlns:a16="http://schemas.microsoft.com/office/drawing/2014/main" id="{E5781DD3-99A9-5CC3-21CF-70C0442CC321}"/>
                </a:ext>
              </a:extLst>
            </p:cNvPr>
            <p:cNvSpPr/>
            <p:nvPr/>
          </p:nvSpPr>
          <p:spPr>
            <a:xfrm>
              <a:off x="7952992" y="4011370"/>
              <a:ext cx="2269482" cy="1272349"/>
            </a:xfrm>
            <a:prstGeom prst="flowChartDecision">
              <a:avLst/>
            </a:prstGeom>
            <a:solidFill>
              <a:srgbClr val="D0EBB3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solidFill>
                    <a:schemeClr val="tx1"/>
                  </a:solidFill>
                </a:rPr>
                <a:t>Any Vacant Seats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13BC36-1F5E-E04A-8B29-07B62D968F3C}"/>
                </a:ext>
              </a:extLst>
            </p:cNvPr>
            <p:cNvCxnSpPr>
              <a:cxnSpLocks/>
              <a:stCxn id="3" idx="2"/>
              <a:endCxn id="5" idx="1"/>
            </p:cNvCxnSpPr>
            <p:nvPr/>
          </p:nvCxnSpPr>
          <p:spPr>
            <a:xfrm>
              <a:off x="2023773" y="2941547"/>
              <a:ext cx="1861001" cy="185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E08B796-E9C0-9F50-5563-5391890FC9F0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 flipV="1">
              <a:off x="6059187" y="2940757"/>
              <a:ext cx="1606349" cy="193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2676E2-0287-FA1C-A5BC-DB4E4BAFDF69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>
              <a:off x="9087733" y="3471448"/>
              <a:ext cx="0" cy="5399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5469A072-14E2-2234-4BF2-B1B7E6DCE9AC}"/>
                </a:ext>
              </a:extLst>
            </p:cNvPr>
            <p:cNvCxnSpPr>
              <a:cxnSpLocks/>
              <a:stCxn id="6" idx="1"/>
              <a:endCxn id="5" idx="2"/>
            </p:cNvCxnSpPr>
            <p:nvPr/>
          </p:nvCxnSpPr>
          <p:spPr>
            <a:xfrm rot="10800000">
              <a:off x="4971983" y="3490797"/>
              <a:ext cx="2981011" cy="115674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77D212FA-3762-AC5E-C617-56EE582493B0}"/>
              </a:ext>
            </a:extLst>
          </p:cNvPr>
          <p:cNvCxnSpPr>
            <a:cxnSpLocks/>
            <a:stCxn id="6" idx="2"/>
            <a:endCxn id="45" idx="3"/>
          </p:cNvCxnSpPr>
          <p:nvPr/>
        </p:nvCxnSpPr>
        <p:spPr>
          <a:xfrm rot="5400000">
            <a:off x="9519617" y="4599165"/>
            <a:ext cx="749665" cy="113569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9060DAB5-04D0-2C7B-AA69-C5A1522D5E24}"/>
              </a:ext>
            </a:extLst>
          </p:cNvPr>
          <p:cNvSpPr/>
          <p:nvPr/>
        </p:nvSpPr>
        <p:spPr>
          <a:xfrm>
            <a:off x="7549827" y="5218203"/>
            <a:ext cx="1776773" cy="647288"/>
          </a:xfrm>
          <a:prstGeom prst="rect">
            <a:avLst/>
          </a:prstGeom>
          <a:solidFill>
            <a:srgbClr val="C8DFF8"/>
          </a:solidFill>
          <a:ln w="19050">
            <a:solidFill>
              <a:srgbClr val="1E38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Results out</a:t>
            </a:r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29512C87-A869-D70B-86A7-4A90750BF576}"/>
              </a:ext>
            </a:extLst>
          </p:cNvPr>
          <p:cNvSpPr/>
          <p:nvPr/>
        </p:nvSpPr>
        <p:spPr>
          <a:xfrm>
            <a:off x="4672474" y="5149577"/>
            <a:ext cx="2169599" cy="803037"/>
          </a:xfrm>
          <a:prstGeom prst="parallelogram">
            <a:avLst/>
          </a:prstGeom>
          <a:solidFill>
            <a:srgbClr val="C8DFF8"/>
          </a:solidFill>
          <a:ln w="19050">
            <a:solidFill>
              <a:srgbClr val="315C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Students Input Recorded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8F1551F-99DF-4545-04F7-8D09C203DFAA}"/>
              </a:ext>
            </a:extLst>
          </p:cNvPr>
          <p:cNvCxnSpPr>
            <a:cxnSpLocks/>
            <a:stCxn id="45" idx="1"/>
            <a:endCxn id="46" idx="2"/>
          </p:cNvCxnSpPr>
          <p:nvPr/>
        </p:nvCxnSpPr>
        <p:spPr>
          <a:xfrm flipH="1">
            <a:off x="6741693" y="5541847"/>
            <a:ext cx="808134" cy="9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Flowchart: Decision 55">
            <a:extLst>
              <a:ext uri="{FF2B5EF4-FFF2-40B4-BE49-F238E27FC236}">
                <a16:creationId xmlns:a16="http://schemas.microsoft.com/office/drawing/2014/main" id="{4A152A05-A2B5-8D6A-A821-81714FBD37F1}"/>
              </a:ext>
            </a:extLst>
          </p:cNvPr>
          <p:cNvSpPr/>
          <p:nvPr/>
        </p:nvSpPr>
        <p:spPr>
          <a:xfrm>
            <a:off x="2598180" y="5016912"/>
            <a:ext cx="1521635" cy="1068370"/>
          </a:xfrm>
          <a:prstGeom prst="flowChartDecision">
            <a:avLst/>
          </a:prstGeom>
          <a:solidFill>
            <a:srgbClr val="D0EBB3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3 Rounds Over?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0BE5F4F-810A-55C0-CF1B-187E332C135A}"/>
              </a:ext>
            </a:extLst>
          </p:cNvPr>
          <p:cNvCxnSpPr>
            <a:cxnSpLocks/>
            <a:stCxn id="46" idx="5"/>
            <a:endCxn id="56" idx="3"/>
          </p:cNvCxnSpPr>
          <p:nvPr/>
        </p:nvCxnSpPr>
        <p:spPr>
          <a:xfrm flipH="1">
            <a:off x="4119815" y="5551096"/>
            <a:ext cx="65303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48" name="Straight Arrow Connector 14347">
            <a:extLst>
              <a:ext uri="{FF2B5EF4-FFF2-40B4-BE49-F238E27FC236}">
                <a16:creationId xmlns:a16="http://schemas.microsoft.com/office/drawing/2014/main" id="{2D71A3E9-6994-34FD-5015-99C923821F35}"/>
              </a:ext>
            </a:extLst>
          </p:cNvPr>
          <p:cNvCxnSpPr>
            <a:cxnSpLocks/>
            <a:stCxn id="56" idx="1"/>
            <a:endCxn id="7" idx="3"/>
          </p:cNvCxnSpPr>
          <p:nvPr/>
        </p:nvCxnSpPr>
        <p:spPr>
          <a:xfrm flipH="1">
            <a:off x="1988961" y="5551097"/>
            <a:ext cx="609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53" name="Connector: Elbow 14352">
            <a:extLst>
              <a:ext uri="{FF2B5EF4-FFF2-40B4-BE49-F238E27FC236}">
                <a16:creationId xmlns:a16="http://schemas.microsoft.com/office/drawing/2014/main" id="{9096D22F-2A08-3836-953E-47DBBC015A05}"/>
              </a:ext>
            </a:extLst>
          </p:cNvPr>
          <p:cNvCxnSpPr>
            <a:cxnSpLocks/>
            <a:stCxn id="56" idx="0"/>
            <a:endCxn id="3" idx="4"/>
          </p:cNvCxnSpPr>
          <p:nvPr/>
        </p:nvCxnSpPr>
        <p:spPr>
          <a:xfrm rot="5400000" flipH="1" flipV="1">
            <a:off x="3082210" y="3569678"/>
            <a:ext cx="1724023" cy="117044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64" name="TextBox 14363">
            <a:extLst>
              <a:ext uri="{FF2B5EF4-FFF2-40B4-BE49-F238E27FC236}">
                <a16:creationId xmlns:a16="http://schemas.microsoft.com/office/drawing/2014/main" id="{E013720A-BB53-EF0B-5102-2D21F5662B8F}"/>
              </a:ext>
            </a:extLst>
          </p:cNvPr>
          <p:cNvSpPr txBox="1"/>
          <p:nvPr/>
        </p:nvSpPr>
        <p:spPr>
          <a:xfrm>
            <a:off x="10462298" y="4872460"/>
            <a:ext cx="55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</a:t>
            </a:r>
          </a:p>
        </p:txBody>
      </p:sp>
      <p:sp>
        <p:nvSpPr>
          <p:cNvPr id="14365" name="TextBox 14364">
            <a:extLst>
              <a:ext uri="{FF2B5EF4-FFF2-40B4-BE49-F238E27FC236}">
                <a16:creationId xmlns:a16="http://schemas.microsoft.com/office/drawing/2014/main" id="{DB8E1C02-B147-8D25-C224-9C5A84857AA0}"/>
              </a:ext>
            </a:extLst>
          </p:cNvPr>
          <p:cNvSpPr txBox="1"/>
          <p:nvPr/>
        </p:nvSpPr>
        <p:spPr>
          <a:xfrm>
            <a:off x="2932577" y="4561398"/>
            <a:ext cx="55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</a:t>
            </a:r>
          </a:p>
        </p:txBody>
      </p:sp>
      <p:sp>
        <p:nvSpPr>
          <p:cNvPr id="14367" name="TextBox 14366">
            <a:extLst>
              <a:ext uri="{FF2B5EF4-FFF2-40B4-BE49-F238E27FC236}">
                <a16:creationId xmlns:a16="http://schemas.microsoft.com/office/drawing/2014/main" id="{E85558C7-190D-3D47-5497-394627184926}"/>
              </a:ext>
            </a:extLst>
          </p:cNvPr>
          <p:cNvSpPr txBox="1"/>
          <p:nvPr/>
        </p:nvSpPr>
        <p:spPr>
          <a:xfrm>
            <a:off x="8827495" y="3949654"/>
            <a:ext cx="55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sp>
        <p:nvSpPr>
          <p:cNvPr id="14368" name="TextBox 14367">
            <a:extLst>
              <a:ext uri="{FF2B5EF4-FFF2-40B4-BE49-F238E27FC236}">
                <a16:creationId xmlns:a16="http://schemas.microsoft.com/office/drawing/2014/main" id="{1587E67A-F12A-25C1-20D0-772C1E03532F}"/>
              </a:ext>
            </a:extLst>
          </p:cNvPr>
          <p:cNvSpPr txBox="1"/>
          <p:nvPr/>
        </p:nvSpPr>
        <p:spPr>
          <a:xfrm>
            <a:off x="2045520" y="5241792"/>
            <a:ext cx="55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cxnSp>
        <p:nvCxnSpPr>
          <p:cNvPr id="14384" name="Straight Arrow Connector 14383">
            <a:extLst>
              <a:ext uri="{FF2B5EF4-FFF2-40B4-BE49-F238E27FC236}">
                <a16:creationId xmlns:a16="http://schemas.microsoft.com/office/drawing/2014/main" id="{F7ACC9C7-CCF1-744D-E62F-DD60B023FECB}"/>
              </a:ext>
            </a:extLst>
          </p:cNvPr>
          <p:cNvCxnSpPr>
            <a:cxnSpLocks/>
            <a:stCxn id="2" idx="3"/>
            <a:endCxn id="3" idx="5"/>
          </p:cNvCxnSpPr>
          <p:nvPr/>
        </p:nvCxnSpPr>
        <p:spPr>
          <a:xfrm flipV="1">
            <a:off x="1988962" y="2857769"/>
            <a:ext cx="1328725" cy="16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8E1237-0594-3149-488B-84E09A123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13481"/>
            <a:ext cx="12192000" cy="3231037"/>
          </a:xfrm>
          <a:solidFill>
            <a:srgbClr val="002060"/>
          </a:solidFill>
        </p:spPr>
        <p:txBody>
          <a:bodyPr>
            <a:noAutofit/>
          </a:bodyPr>
          <a:lstStyle/>
          <a:p>
            <a:pPr algn="ctr"/>
            <a:r>
              <a:rPr lang="en-US" sz="6500" b="1" dirty="0">
                <a:solidFill>
                  <a:schemeClr val="bg1"/>
                </a:solidFill>
                <a:latin typeface="Montserrat" panose="00000500000000000000" pitchFamily="2" charset="0"/>
              </a:rPr>
              <a:t>LIVE</a:t>
            </a:r>
            <a:br>
              <a:rPr lang="en-US" sz="65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n-US" sz="6500" b="1" dirty="0">
                <a:solidFill>
                  <a:schemeClr val="bg1"/>
                </a:solidFill>
                <a:latin typeface="Montserrat" panose="00000500000000000000" pitchFamily="2" charset="0"/>
              </a:rPr>
              <a:t>DEMONSTRATION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68B38-74C9-50CC-6DA6-E58A3D266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35D7-CDF8-4124-B400-060DD9BBC408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5155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655</Words>
  <Application>Microsoft Office PowerPoint</Application>
  <PresentationFormat>Widescreen</PresentationFormat>
  <Paragraphs>137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Georgia</vt:lpstr>
      <vt:lpstr>Montserrat</vt:lpstr>
      <vt:lpstr>Office Theme</vt:lpstr>
      <vt:lpstr>IIIT-NR Tech Driven Admission &amp; Verification system</vt:lpstr>
      <vt:lpstr> Content</vt:lpstr>
      <vt:lpstr> Introduction</vt:lpstr>
      <vt:lpstr>   Motivation   </vt:lpstr>
      <vt:lpstr>    Literature Review</vt:lpstr>
      <vt:lpstr>    Problem statement  </vt:lpstr>
      <vt:lpstr>Objectives of the Project </vt:lpstr>
      <vt:lpstr> Proposed Framework/Methodology   </vt:lpstr>
      <vt:lpstr>LIVE DEMONSTRATION</vt:lpstr>
      <vt:lpstr>  Experimental Results and Discussion </vt:lpstr>
      <vt:lpstr>                 Conclusion and Future Directions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IIIT-NR Tech Driven Admission &amp; Verification system</dc:title>
  <dc:creator>GARV BAJAJ</dc:creator>
  <cp:lastModifiedBy>Chetankumar S Majjagi</cp:lastModifiedBy>
  <cp:revision>6</cp:revision>
  <dcterms:created xsi:type="dcterms:W3CDTF">2025-02-28T14:17:11Z</dcterms:created>
  <dcterms:modified xsi:type="dcterms:W3CDTF">2025-05-18T23:58:53Z</dcterms:modified>
</cp:coreProperties>
</file>